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4" r:id="rId3"/>
    <p:sldId id="265" r:id="rId4"/>
    <p:sldId id="266" r:id="rId5"/>
    <p:sldId id="268" r:id="rId6"/>
  </p:sldIdLst>
  <p:sldSz cx="9144000" cy="5143500" type="screen16x9"/>
  <p:notesSz cx="6858000" cy="91440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46" autoAdjust="0"/>
  </p:normalViewPr>
  <p:slideViewPr>
    <p:cSldViewPr showGuides="1">
      <p:cViewPr>
        <p:scale>
          <a:sx n="100" d="100"/>
          <a:sy n="100" d="100"/>
        </p:scale>
        <p:origin x="-420" y="-72"/>
      </p:cViewPr>
      <p:guideLst>
        <p:guide orient="horz" pos="1620"/>
        <p:guide orient="horz" pos="214"/>
        <p:guide orient="horz" pos="3026"/>
        <p:guide pos="2880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2EBD5-0994-462C-B987-9081CEC5D3DF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2BE04-FB29-4E34-8E8B-561B1D899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5180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8033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3691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2467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695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809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937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0234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603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3042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597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862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39B73-10F8-4E2D-AA61-02D514430603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24693-E18A-4DCD-9ABC-3BFE6172CE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914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1093"/>
            <a:ext cx="820891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solidFill>
                  <a:schemeClr val="tx2"/>
                </a:solidFill>
              </a:rPr>
              <a:t>Направление тока и </a:t>
            </a:r>
            <a:r>
              <a:rPr lang="ru-RU" sz="5000" b="1" dirty="0" smtClean="0">
                <a:solidFill>
                  <a:schemeClr val="tx2"/>
                </a:solidFill>
              </a:rPr>
              <a:t>линий </a:t>
            </a:r>
            <a:r>
              <a:rPr lang="ru-RU" sz="5000" b="1" dirty="0">
                <a:solidFill>
                  <a:schemeClr val="tx2"/>
                </a:solidFill>
              </a:rPr>
              <a:t>его магнитного </a:t>
            </a:r>
            <a:r>
              <a:rPr lang="ru-RU" sz="5000" b="1" dirty="0" smtClean="0">
                <a:solidFill>
                  <a:schemeClr val="tx2"/>
                </a:solidFill>
              </a:rPr>
              <a:t>поля. </a:t>
            </a:r>
            <a:r>
              <a:rPr lang="ru-RU" sz="5000" b="1" dirty="0" smtClean="0">
                <a:solidFill>
                  <a:schemeClr val="tx2"/>
                </a:solidFill>
              </a:rPr>
              <a:t>Правило левой руки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29856" y="2998317"/>
            <a:ext cx="36141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Исследования Ампера… принадлежат к числу самых блестящих работ, которые проведены когда-либо в науке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01403" y="4321756"/>
            <a:ext cx="2642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Джеймс Клерк Максвелл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0468" y="2568271"/>
            <a:ext cx="2430146" cy="2356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015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58845" y="0"/>
            <a:ext cx="4585155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040" y="358660"/>
            <a:ext cx="38164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 </a:t>
            </a:r>
            <a:r>
              <a:rPr lang="ru-RU" sz="2400" dirty="0"/>
              <a:t>всякий проводник с </a:t>
            </a:r>
            <a:r>
              <a:rPr lang="ru-RU" sz="2400" dirty="0" smtClean="0"/>
              <a:t>то</a:t>
            </a:r>
            <a:r>
              <a:rPr lang="en-US" sz="2400" dirty="0" smtClean="0"/>
              <a:t>-</a:t>
            </a:r>
            <a:r>
              <a:rPr lang="ru-RU" sz="2400" dirty="0" smtClean="0"/>
              <a:t>ком</a:t>
            </a:r>
            <a:r>
              <a:rPr lang="ru-RU" sz="2400" dirty="0"/>
              <a:t>, помещенный в </a:t>
            </a:r>
            <a:r>
              <a:rPr lang="ru-RU" sz="2400" dirty="0" smtClean="0"/>
              <a:t>маг</a:t>
            </a:r>
            <a:r>
              <a:rPr lang="en-US" sz="2400" dirty="0" smtClean="0"/>
              <a:t>-</a:t>
            </a:r>
            <a:r>
              <a:rPr lang="ru-RU" sz="2400" dirty="0" err="1" smtClean="0"/>
              <a:t>нитное</a:t>
            </a:r>
            <a:r>
              <a:rPr lang="ru-RU" sz="2400" dirty="0" smtClean="0"/>
              <a:t> </a:t>
            </a:r>
            <a:r>
              <a:rPr lang="ru-RU" sz="2400" dirty="0"/>
              <a:t>поле и не </a:t>
            </a:r>
            <a:r>
              <a:rPr lang="ru-RU" sz="2400" dirty="0" err="1" smtClean="0"/>
              <a:t>совпада</a:t>
            </a:r>
            <a:r>
              <a:rPr lang="en-US" sz="2400" dirty="0" smtClean="0"/>
              <a:t>-</a:t>
            </a:r>
            <a:r>
              <a:rPr lang="ru-RU" sz="2400" dirty="0" err="1" smtClean="0"/>
              <a:t>ющий</a:t>
            </a:r>
            <a:r>
              <a:rPr lang="ru-RU" sz="2400" dirty="0" smtClean="0"/>
              <a:t> </a:t>
            </a:r>
            <a:r>
              <a:rPr lang="ru-RU" sz="2400" dirty="0"/>
              <a:t>с его магнитными </a:t>
            </a:r>
            <a:r>
              <a:rPr lang="ru-RU" sz="2400" dirty="0" smtClean="0"/>
              <a:t>линиями</a:t>
            </a:r>
            <a:r>
              <a:rPr lang="ru-RU" sz="2400" dirty="0"/>
              <a:t>, это поле </a:t>
            </a:r>
            <a:r>
              <a:rPr lang="ru-RU" sz="2400" dirty="0" smtClean="0"/>
              <a:t>действу</a:t>
            </a:r>
            <a:r>
              <a:rPr lang="en-US" sz="2400" dirty="0" smtClean="0"/>
              <a:t>-</a:t>
            </a:r>
            <a:r>
              <a:rPr lang="ru-RU" sz="2400" dirty="0" err="1" smtClean="0"/>
              <a:t>ет</a:t>
            </a:r>
            <a:r>
              <a:rPr lang="ru-RU" sz="2400" dirty="0" smtClean="0"/>
              <a:t> </a:t>
            </a:r>
            <a:r>
              <a:rPr lang="ru-RU" sz="2400" dirty="0"/>
              <a:t>с некоторой </a:t>
            </a:r>
            <a:r>
              <a:rPr lang="ru-RU" sz="2400" dirty="0" smtClean="0"/>
              <a:t>силой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836"/>
          <a:stretch/>
        </p:blipFill>
        <p:spPr>
          <a:xfrm>
            <a:off x="395288" y="358660"/>
            <a:ext cx="4176712" cy="18571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133" y="2715766"/>
            <a:ext cx="4176712" cy="18546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6222253" y="3042938"/>
                <a:ext cx="88306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𝐼</m:t>
                      </m:r>
                    </m:oMath>
                  </m:oMathPara>
                </a14:m>
                <a:endParaRPr lang="en-US" sz="2400" b="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𝑙</m:t>
                      </m:r>
                    </m:oMath>
                  </m:oMathPara>
                </a14:m>
                <a:endParaRPr lang="en-US" sz="2400" b="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253" y="3042938"/>
                <a:ext cx="883062" cy="120032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6222253" y="3042938"/>
            <a:ext cx="883062" cy="120032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001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550" y="135968"/>
            <a:ext cx="3122077" cy="2539406"/>
          </a:xfrm>
          <a:prstGeom prst="rect">
            <a:avLst/>
          </a:prstGeom>
        </p:spPr>
      </p:pic>
      <p:sp>
        <p:nvSpPr>
          <p:cNvPr id="111" name="Прямоугольник 11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039" y="200287"/>
            <a:ext cx="3456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Правило </a:t>
            </a:r>
            <a:r>
              <a:rPr lang="ru-RU" sz="2400" dirty="0">
                <a:solidFill>
                  <a:srgbClr val="C00000"/>
                </a:solidFill>
              </a:rPr>
              <a:t>левой </a:t>
            </a:r>
            <a:r>
              <a:rPr lang="ru-RU" sz="2400" dirty="0" smtClean="0">
                <a:solidFill>
                  <a:srgbClr val="C00000"/>
                </a:solidFill>
              </a:rPr>
              <a:t>руки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2039" y="584252"/>
            <a:ext cx="38277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левую руку расположить так, чтобы линии магнитного </a:t>
            </a:r>
            <a:r>
              <a:rPr lang="ru-RU" dirty="0" smtClean="0"/>
              <a:t>поля </a:t>
            </a:r>
            <a:r>
              <a:rPr lang="ru-RU" dirty="0" err="1" smtClean="0"/>
              <a:t>вхо</a:t>
            </a:r>
            <a:r>
              <a:rPr lang="en-US" dirty="0" smtClean="0"/>
              <a:t>-</a:t>
            </a:r>
            <a:r>
              <a:rPr lang="ru-RU" dirty="0" err="1" smtClean="0"/>
              <a:t>дили</a:t>
            </a:r>
            <a:r>
              <a:rPr lang="ru-RU" dirty="0" smtClean="0"/>
              <a:t> </a:t>
            </a:r>
            <a:r>
              <a:rPr lang="ru-RU" dirty="0"/>
              <a:t>в ладонь </a:t>
            </a:r>
            <a:r>
              <a:rPr lang="ru-RU" dirty="0" smtClean="0"/>
              <a:t>перпендикулярно </a:t>
            </a:r>
            <a:r>
              <a:rPr lang="ru-RU" dirty="0"/>
              <a:t>к ней, а четыре </a:t>
            </a:r>
            <a:r>
              <a:rPr lang="ru-RU" dirty="0" smtClean="0"/>
              <a:t>вытянутых </a:t>
            </a:r>
            <a:r>
              <a:rPr lang="ru-RU" dirty="0"/>
              <a:t>пальца </a:t>
            </a:r>
            <a:r>
              <a:rPr lang="ru-RU" dirty="0" smtClean="0"/>
              <a:t>бы</a:t>
            </a:r>
            <a:r>
              <a:rPr lang="en-US" dirty="0" smtClean="0"/>
              <a:t>-</a:t>
            </a:r>
            <a:r>
              <a:rPr lang="ru-RU" dirty="0" smtClean="0"/>
              <a:t>ли </a:t>
            </a:r>
            <a:r>
              <a:rPr lang="ru-RU" dirty="0"/>
              <a:t>направлены по току, то </a:t>
            </a:r>
            <a:r>
              <a:rPr lang="ru-RU" dirty="0" smtClean="0"/>
              <a:t>отставлен</a:t>
            </a:r>
            <a:r>
              <a:rPr lang="en-US" dirty="0" smtClean="0"/>
              <a:t>-</a:t>
            </a:r>
            <a:r>
              <a:rPr lang="ru-RU" dirty="0" err="1" smtClean="0"/>
              <a:t>ный</a:t>
            </a:r>
            <a:r>
              <a:rPr lang="ru-RU" dirty="0" smtClean="0"/>
              <a:t> </a:t>
            </a:r>
            <a:r>
              <a:rPr lang="ru-RU" dirty="0"/>
              <a:t>на 90° </a:t>
            </a:r>
            <a:r>
              <a:rPr lang="ru-RU" dirty="0" smtClean="0"/>
              <a:t>большой </a:t>
            </a:r>
            <a:r>
              <a:rPr lang="ru-RU" dirty="0"/>
              <a:t>палец покажет </a:t>
            </a:r>
            <a:r>
              <a:rPr lang="ru-RU" dirty="0" smtClean="0"/>
              <a:t>направление </a:t>
            </a:r>
            <a:r>
              <a:rPr lang="ru-RU" dirty="0"/>
              <a:t>действующей на </a:t>
            </a:r>
            <a:r>
              <a:rPr lang="ru-RU" dirty="0" smtClean="0"/>
              <a:t>про</a:t>
            </a:r>
            <a:r>
              <a:rPr lang="en-US" dirty="0" smtClean="0"/>
              <a:t>-</a:t>
            </a:r>
            <a:r>
              <a:rPr lang="ru-RU" dirty="0" smtClean="0"/>
              <a:t>водник </a:t>
            </a:r>
            <a:r>
              <a:rPr lang="ru-RU" dirty="0"/>
              <a:t>силы.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2039" y="3046953"/>
            <a:ext cx="37782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 направление </a:t>
            </a:r>
            <a:r>
              <a:rPr lang="ru-RU" dirty="0"/>
              <a:t>тока во внешней части электрической цепи </a:t>
            </a:r>
            <a:r>
              <a:rPr lang="ru-RU" dirty="0" err="1" smtClean="0"/>
              <a:t>прини</a:t>
            </a:r>
            <a:r>
              <a:rPr lang="en-US" dirty="0" smtClean="0"/>
              <a:t>-</a:t>
            </a:r>
            <a:r>
              <a:rPr lang="ru-RU" dirty="0" smtClean="0"/>
              <a:t>мается </a:t>
            </a:r>
            <a:r>
              <a:rPr lang="ru-RU" dirty="0"/>
              <a:t>направление от </a:t>
            </a:r>
            <a:r>
              <a:rPr lang="ru-RU" dirty="0" err="1" smtClean="0"/>
              <a:t>положитель</a:t>
            </a:r>
            <a:r>
              <a:rPr lang="en-US" dirty="0" smtClean="0"/>
              <a:t>-</a:t>
            </a:r>
            <a:r>
              <a:rPr lang="ru-RU" dirty="0" err="1" smtClean="0"/>
              <a:t>ного</a:t>
            </a:r>
            <a:r>
              <a:rPr lang="ru-RU" dirty="0" smtClean="0"/>
              <a:t> </a:t>
            </a:r>
            <a:r>
              <a:rPr lang="ru-RU" dirty="0"/>
              <a:t>полюса источника тока к </a:t>
            </a:r>
            <a:r>
              <a:rPr lang="ru-RU" dirty="0" smtClean="0"/>
              <a:t>отри</a:t>
            </a:r>
            <a:r>
              <a:rPr lang="en-US" dirty="0" smtClean="0"/>
              <a:t>-</a:t>
            </a:r>
            <a:r>
              <a:rPr lang="ru-RU" dirty="0" err="1" smtClean="0"/>
              <a:t>цательному</a:t>
            </a:r>
            <a:r>
              <a:rPr lang="ru-RU" dirty="0"/>
              <a:t>.</a:t>
            </a:r>
          </a:p>
        </p:txBody>
      </p:sp>
      <p:sp>
        <p:nvSpPr>
          <p:cNvPr id="7" name="Цилиндр 6"/>
          <p:cNvSpPr/>
          <p:nvPr/>
        </p:nvSpPr>
        <p:spPr>
          <a:xfrm rot="5400000">
            <a:off x="1591612" y="2005081"/>
            <a:ext cx="1584176" cy="3960688"/>
          </a:xfrm>
          <a:prstGeom prst="ca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Группа 22"/>
          <p:cNvGrpSpPr/>
          <p:nvPr/>
        </p:nvGrpSpPr>
        <p:grpSpPr>
          <a:xfrm>
            <a:off x="1328155" y="3336887"/>
            <a:ext cx="497258" cy="307777"/>
            <a:chOff x="1410446" y="3298093"/>
            <a:chExt cx="497258" cy="307777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1455086" y="3363838"/>
              <a:ext cx="452618" cy="185155"/>
              <a:chOff x="1455086" y="3363838"/>
              <a:chExt cx="452618" cy="185155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1455086" y="3363838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0" name="Прямая со стрелкой 9"/>
              <p:cNvCxnSpPr>
                <a:stCxn id="13" idx="6"/>
              </p:cNvCxnSpPr>
              <p:nvPr/>
            </p:nvCxnSpPr>
            <p:spPr>
              <a:xfrm>
                <a:off x="1640241" y="3456416"/>
                <a:ext cx="267463" cy="0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1410446" y="3298093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+</a:t>
              </a:r>
              <a:endParaRPr lang="ru-RU" sz="1400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959797" y="3767670"/>
            <a:ext cx="523678" cy="307777"/>
            <a:chOff x="899592" y="3671919"/>
            <a:chExt cx="523678" cy="307777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899592" y="3738961"/>
              <a:ext cx="473187" cy="185155"/>
              <a:chOff x="899592" y="3738961"/>
              <a:chExt cx="473187" cy="185155"/>
            </a:xfrm>
          </p:grpSpPr>
          <p:sp>
            <p:nvSpPr>
              <p:cNvPr id="8" name="Овал 7"/>
              <p:cNvSpPr/>
              <p:nvPr/>
            </p:nvSpPr>
            <p:spPr>
              <a:xfrm>
                <a:off x="1187624" y="3738961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8" name="Прямая со стрелкой 17"/>
              <p:cNvCxnSpPr/>
              <p:nvPr/>
            </p:nvCxnSpPr>
            <p:spPr>
              <a:xfrm flipH="1">
                <a:off x="899592" y="3825808"/>
                <a:ext cx="288034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/>
            <p:cNvSpPr txBox="1"/>
            <p:nvPr/>
          </p:nvSpPr>
          <p:spPr>
            <a:xfrm>
              <a:off x="1148836" y="367191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–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608345" y="3635796"/>
            <a:ext cx="497258" cy="307777"/>
            <a:chOff x="1410446" y="3298093"/>
            <a:chExt cx="497258" cy="307777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1455086" y="3363838"/>
              <a:ext cx="452618" cy="185155"/>
              <a:chOff x="1455086" y="3363838"/>
              <a:chExt cx="452618" cy="185155"/>
            </a:xfrm>
          </p:grpSpPr>
          <p:sp>
            <p:nvSpPr>
              <p:cNvPr id="33" name="Овал 32"/>
              <p:cNvSpPr/>
              <p:nvPr/>
            </p:nvSpPr>
            <p:spPr>
              <a:xfrm>
                <a:off x="1455086" y="3363838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4" name="Прямая со стрелкой 33"/>
              <p:cNvCxnSpPr>
                <a:stCxn id="33" idx="6"/>
              </p:cNvCxnSpPr>
              <p:nvPr/>
            </p:nvCxnSpPr>
            <p:spPr>
              <a:xfrm>
                <a:off x="1640241" y="3456416"/>
                <a:ext cx="267463" cy="0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/>
            <p:cNvSpPr txBox="1"/>
            <p:nvPr/>
          </p:nvSpPr>
          <p:spPr>
            <a:xfrm>
              <a:off x="1410446" y="3298093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+</a:t>
              </a:r>
              <a:endParaRPr lang="ru-RU" sz="1400" dirty="0"/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25031" y="4092432"/>
            <a:ext cx="497258" cy="307777"/>
            <a:chOff x="1410446" y="3298093"/>
            <a:chExt cx="497258" cy="307777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1455086" y="3363838"/>
              <a:ext cx="452618" cy="185155"/>
              <a:chOff x="1455086" y="3363838"/>
              <a:chExt cx="452618" cy="185155"/>
            </a:xfrm>
          </p:grpSpPr>
          <p:sp>
            <p:nvSpPr>
              <p:cNvPr id="38" name="Овал 37"/>
              <p:cNvSpPr/>
              <p:nvPr/>
            </p:nvSpPr>
            <p:spPr>
              <a:xfrm>
                <a:off x="1455086" y="3363838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9" name="Прямая со стрелкой 38"/>
              <p:cNvCxnSpPr>
                <a:stCxn id="38" idx="6"/>
              </p:cNvCxnSpPr>
              <p:nvPr/>
            </p:nvCxnSpPr>
            <p:spPr>
              <a:xfrm>
                <a:off x="1640241" y="3456416"/>
                <a:ext cx="267463" cy="0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1410446" y="3298093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+</a:t>
              </a:r>
              <a:endParaRPr lang="ru-RU" sz="1400" dirty="0"/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1572566" y="4148720"/>
            <a:ext cx="497258" cy="307777"/>
            <a:chOff x="1410446" y="3298093"/>
            <a:chExt cx="497258" cy="307777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1455086" y="3363838"/>
              <a:ext cx="452618" cy="185155"/>
              <a:chOff x="1455086" y="3363838"/>
              <a:chExt cx="452618" cy="185155"/>
            </a:xfrm>
          </p:grpSpPr>
          <p:sp>
            <p:nvSpPr>
              <p:cNvPr id="49" name="Овал 48"/>
              <p:cNvSpPr/>
              <p:nvPr/>
            </p:nvSpPr>
            <p:spPr>
              <a:xfrm>
                <a:off x="1455086" y="3363838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0" name="Прямая со стрелкой 49"/>
              <p:cNvCxnSpPr>
                <a:stCxn id="49" idx="6"/>
              </p:cNvCxnSpPr>
              <p:nvPr/>
            </p:nvCxnSpPr>
            <p:spPr>
              <a:xfrm>
                <a:off x="1640241" y="3456416"/>
                <a:ext cx="267463" cy="0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48" name="TextBox 47"/>
            <p:cNvSpPr txBox="1"/>
            <p:nvPr/>
          </p:nvSpPr>
          <p:spPr>
            <a:xfrm>
              <a:off x="1410446" y="3298093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+</a:t>
              </a:r>
              <a:endParaRPr lang="ru-RU" sz="1400" dirty="0"/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2485192" y="3578919"/>
            <a:ext cx="497258" cy="307777"/>
            <a:chOff x="1410446" y="3298093"/>
            <a:chExt cx="497258" cy="307777"/>
          </a:xfrm>
        </p:grpSpPr>
        <p:grpSp>
          <p:nvGrpSpPr>
            <p:cNvPr id="52" name="Группа 51"/>
            <p:cNvGrpSpPr/>
            <p:nvPr/>
          </p:nvGrpSpPr>
          <p:grpSpPr>
            <a:xfrm>
              <a:off x="1455086" y="3363838"/>
              <a:ext cx="452618" cy="185155"/>
              <a:chOff x="1455086" y="3363838"/>
              <a:chExt cx="452618" cy="185155"/>
            </a:xfrm>
          </p:grpSpPr>
          <p:sp>
            <p:nvSpPr>
              <p:cNvPr id="54" name="Овал 53"/>
              <p:cNvSpPr/>
              <p:nvPr/>
            </p:nvSpPr>
            <p:spPr>
              <a:xfrm>
                <a:off x="1455086" y="3363838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5" name="Прямая со стрелкой 54"/>
              <p:cNvCxnSpPr>
                <a:stCxn id="54" idx="6"/>
              </p:cNvCxnSpPr>
              <p:nvPr/>
            </p:nvCxnSpPr>
            <p:spPr>
              <a:xfrm>
                <a:off x="1640241" y="3456416"/>
                <a:ext cx="267463" cy="0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53" name="TextBox 52"/>
            <p:cNvSpPr txBox="1"/>
            <p:nvPr/>
          </p:nvSpPr>
          <p:spPr>
            <a:xfrm>
              <a:off x="1410446" y="3298093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+</a:t>
              </a:r>
              <a:endParaRPr lang="ru-RU" sz="1400" dirty="0"/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2632046" y="4220571"/>
            <a:ext cx="497258" cy="307777"/>
            <a:chOff x="1410446" y="3298093"/>
            <a:chExt cx="497258" cy="307777"/>
          </a:xfrm>
        </p:grpSpPr>
        <p:grpSp>
          <p:nvGrpSpPr>
            <p:cNvPr id="57" name="Группа 56"/>
            <p:cNvGrpSpPr/>
            <p:nvPr/>
          </p:nvGrpSpPr>
          <p:grpSpPr>
            <a:xfrm>
              <a:off x="1455086" y="3363838"/>
              <a:ext cx="452618" cy="185155"/>
              <a:chOff x="1455086" y="3363838"/>
              <a:chExt cx="452618" cy="185155"/>
            </a:xfrm>
          </p:grpSpPr>
          <p:sp>
            <p:nvSpPr>
              <p:cNvPr id="59" name="Овал 58"/>
              <p:cNvSpPr/>
              <p:nvPr/>
            </p:nvSpPr>
            <p:spPr>
              <a:xfrm>
                <a:off x="1455086" y="3363838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60" name="Прямая со стрелкой 59"/>
              <p:cNvCxnSpPr>
                <a:stCxn id="59" idx="6"/>
              </p:cNvCxnSpPr>
              <p:nvPr/>
            </p:nvCxnSpPr>
            <p:spPr>
              <a:xfrm>
                <a:off x="1640241" y="3456416"/>
                <a:ext cx="267463" cy="0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/>
            <p:cNvSpPr txBox="1"/>
            <p:nvPr/>
          </p:nvSpPr>
          <p:spPr>
            <a:xfrm>
              <a:off x="1410446" y="3298093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+</a:t>
              </a:r>
              <a:endParaRPr lang="ru-RU" sz="1400" dirty="0"/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3031640" y="3271142"/>
            <a:ext cx="497258" cy="307777"/>
            <a:chOff x="1410446" y="3298093"/>
            <a:chExt cx="497258" cy="307777"/>
          </a:xfrm>
        </p:grpSpPr>
        <p:grpSp>
          <p:nvGrpSpPr>
            <p:cNvPr id="62" name="Группа 61"/>
            <p:cNvGrpSpPr/>
            <p:nvPr/>
          </p:nvGrpSpPr>
          <p:grpSpPr>
            <a:xfrm>
              <a:off x="1455086" y="3363838"/>
              <a:ext cx="452618" cy="185155"/>
              <a:chOff x="1455086" y="3363838"/>
              <a:chExt cx="452618" cy="185155"/>
            </a:xfrm>
          </p:grpSpPr>
          <p:sp>
            <p:nvSpPr>
              <p:cNvPr id="64" name="Овал 63"/>
              <p:cNvSpPr/>
              <p:nvPr/>
            </p:nvSpPr>
            <p:spPr>
              <a:xfrm>
                <a:off x="1455086" y="3363838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65" name="Прямая со стрелкой 64"/>
              <p:cNvCxnSpPr>
                <a:stCxn id="64" idx="6"/>
              </p:cNvCxnSpPr>
              <p:nvPr/>
            </p:nvCxnSpPr>
            <p:spPr>
              <a:xfrm>
                <a:off x="1640241" y="3456416"/>
                <a:ext cx="267463" cy="0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63" name="TextBox 62"/>
            <p:cNvSpPr txBox="1"/>
            <p:nvPr/>
          </p:nvSpPr>
          <p:spPr>
            <a:xfrm>
              <a:off x="1410446" y="3298093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+</a:t>
              </a:r>
              <a:endParaRPr lang="ru-RU" sz="1400" dirty="0"/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648959" y="3302159"/>
            <a:ext cx="523678" cy="307777"/>
            <a:chOff x="899592" y="3671919"/>
            <a:chExt cx="523678" cy="307777"/>
          </a:xfrm>
        </p:grpSpPr>
        <p:grpSp>
          <p:nvGrpSpPr>
            <p:cNvPr id="67" name="Группа 66"/>
            <p:cNvGrpSpPr/>
            <p:nvPr/>
          </p:nvGrpSpPr>
          <p:grpSpPr>
            <a:xfrm>
              <a:off x="899592" y="3738961"/>
              <a:ext cx="473187" cy="185155"/>
              <a:chOff x="899592" y="3738961"/>
              <a:chExt cx="473187" cy="185155"/>
            </a:xfrm>
          </p:grpSpPr>
          <p:sp>
            <p:nvSpPr>
              <p:cNvPr id="69" name="Овал 68"/>
              <p:cNvSpPr/>
              <p:nvPr/>
            </p:nvSpPr>
            <p:spPr>
              <a:xfrm>
                <a:off x="1187624" y="3738961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70" name="Прямая со стрелкой 69"/>
              <p:cNvCxnSpPr/>
              <p:nvPr/>
            </p:nvCxnSpPr>
            <p:spPr>
              <a:xfrm flipH="1">
                <a:off x="899592" y="3825808"/>
                <a:ext cx="288034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68" name="TextBox 67"/>
            <p:cNvSpPr txBox="1"/>
            <p:nvPr/>
          </p:nvSpPr>
          <p:spPr>
            <a:xfrm>
              <a:off x="1148836" y="367191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–</a:t>
              </a: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845593" y="4416623"/>
            <a:ext cx="523678" cy="307777"/>
            <a:chOff x="899592" y="3671919"/>
            <a:chExt cx="523678" cy="307777"/>
          </a:xfrm>
        </p:grpSpPr>
        <p:grpSp>
          <p:nvGrpSpPr>
            <p:cNvPr id="72" name="Группа 71"/>
            <p:cNvGrpSpPr/>
            <p:nvPr/>
          </p:nvGrpSpPr>
          <p:grpSpPr>
            <a:xfrm>
              <a:off x="899592" y="3738961"/>
              <a:ext cx="473187" cy="185155"/>
              <a:chOff x="899592" y="3738961"/>
              <a:chExt cx="473187" cy="185155"/>
            </a:xfrm>
          </p:grpSpPr>
          <p:sp>
            <p:nvSpPr>
              <p:cNvPr id="74" name="Овал 73"/>
              <p:cNvSpPr/>
              <p:nvPr/>
            </p:nvSpPr>
            <p:spPr>
              <a:xfrm>
                <a:off x="1187624" y="3738961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75" name="Прямая со стрелкой 74"/>
              <p:cNvCxnSpPr/>
              <p:nvPr/>
            </p:nvCxnSpPr>
            <p:spPr>
              <a:xfrm flipH="1">
                <a:off x="899592" y="3825808"/>
                <a:ext cx="288034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73" name="TextBox 72"/>
            <p:cNvSpPr txBox="1"/>
            <p:nvPr/>
          </p:nvSpPr>
          <p:spPr>
            <a:xfrm>
              <a:off x="1148836" y="367191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–</a:t>
              </a:r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2027789" y="3910437"/>
            <a:ext cx="523678" cy="307777"/>
            <a:chOff x="899592" y="3671919"/>
            <a:chExt cx="523678" cy="307777"/>
          </a:xfrm>
        </p:grpSpPr>
        <p:grpSp>
          <p:nvGrpSpPr>
            <p:cNvPr id="77" name="Группа 76"/>
            <p:cNvGrpSpPr/>
            <p:nvPr/>
          </p:nvGrpSpPr>
          <p:grpSpPr>
            <a:xfrm>
              <a:off x="899592" y="3738961"/>
              <a:ext cx="473187" cy="185155"/>
              <a:chOff x="899592" y="3738961"/>
              <a:chExt cx="473187" cy="185155"/>
            </a:xfrm>
          </p:grpSpPr>
          <p:sp>
            <p:nvSpPr>
              <p:cNvPr id="79" name="Овал 78"/>
              <p:cNvSpPr/>
              <p:nvPr/>
            </p:nvSpPr>
            <p:spPr>
              <a:xfrm>
                <a:off x="1187624" y="3738961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80" name="Прямая со стрелкой 79"/>
              <p:cNvCxnSpPr/>
              <p:nvPr/>
            </p:nvCxnSpPr>
            <p:spPr>
              <a:xfrm flipH="1">
                <a:off x="899592" y="3825808"/>
                <a:ext cx="288034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78" name="TextBox 77"/>
            <p:cNvSpPr txBox="1"/>
            <p:nvPr/>
          </p:nvSpPr>
          <p:spPr>
            <a:xfrm>
              <a:off x="1148836" y="367191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–</a:t>
              </a: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2158859" y="3215312"/>
            <a:ext cx="523678" cy="307777"/>
            <a:chOff x="899592" y="3671919"/>
            <a:chExt cx="523678" cy="307777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899592" y="3738961"/>
              <a:ext cx="473187" cy="185155"/>
              <a:chOff x="899592" y="3738961"/>
              <a:chExt cx="473187" cy="185155"/>
            </a:xfrm>
          </p:grpSpPr>
          <p:sp>
            <p:nvSpPr>
              <p:cNvPr id="84" name="Овал 83"/>
              <p:cNvSpPr/>
              <p:nvPr/>
            </p:nvSpPr>
            <p:spPr>
              <a:xfrm>
                <a:off x="1187624" y="3738961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85" name="Прямая со стрелкой 84"/>
              <p:cNvCxnSpPr/>
              <p:nvPr/>
            </p:nvCxnSpPr>
            <p:spPr>
              <a:xfrm flipH="1">
                <a:off x="899592" y="3825808"/>
                <a:ext cx="288034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83" name="TextBox 82"/>
            <p:cNvSpPr txBox="1"/>
            <p:nvPr/>
          </p:nvSpPr>
          <p:spPr>
            <a:xfrm>
              <a:off x="1148836" y="367191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–</a:t>
              </a: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2786191" y="3829873"/>
            <a:ext cx="523678" cy="307777"/>
            <a:chOff x="899592" y="3671919"/>
            <a:chExt cx="523678" cy="307777"/>
          </a:xfrm>
        </p:grpSpPr>
        <p:grpSp>
          <p:nvGrpSpPr>
            <p:cNvPr id="87" name="Группа 86"/>
            <p:cNvGrpSpPr/>
            <p:nvPr/>
          </p:nvGrpSpPr>
          <p:grpSpPr>
            <a:xfrm>
              <a:off x="899592" y="3738961"/>
              <a:ext cx="473187" cy="185155"/>
              <a:chOff x="899592" y="3738961"/>
              <a:chExt cx="473187" cy="185155"/>
            </a:xfrm>
          </p:grpSpPr>
          <p:sp>
            <p:nvSpPr>
              <p:cNvPr id="89" name="Овал 88"/>
              <p:cNvSpPr/>
              <p:nvPr/>
            </p:nvSpPr>
            <p:spPr>
              <a:xfrm>
                <a:off x="1187624" y="3738961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90" name="Прямая со стрелкой 89"/>
              <p:cNvCxnSpPr/>
              <p:nvPr/>
            </p:nvCxnSpPr>
            <p:spPr>
              <a:xfrm flipH="1">
                <a:off x="899592" y="3825808"/>
                <a:ext cx="288034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88" name="TextBox 87"/>
            <p:cNvSpPr txBox="1"/>
            <p:nvPr/>
          </p:nvSpPr>
          <p:spPr>
            <a:xfrm>
              <a:off x="1148836" y="367191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–</a:t>
              </a:r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3035435" y="4437622"/>
            <a:ext cx="523678" cy="307777"/>
            <a:chOff x="899592" y="3671919"/>
            <a:chExt cx="523678" cy="307777"/>
          </a:xfrm>
        </p:grpSpPr>
        <p:grpSp>
          <p:nvGrpSpPr>
            <p:cNvPr id="92" name="Группа 91"/>
            <p:cNvGrpSpPr/>
            <p:nvPr/>
          </p:nvGrpSpPr>
          <p:grpSpPr>
            <a:xfrm>
              <a:off x="899592" y="3738961"/>
              <a:ext cx="473187" cy="185155"/>
              <a:chOff x="899592" y="3738961"/>
              <a:chExt cx="473187" cy="185155"/>
            </a:xfrm>
          </p:grpSpPr>
          <p:sp>
            <p:nvSpPr>
              <p:cNvPr id="94" name="Овал 93"/>
              <p:cNvSpPr/>
              <p:nvPr/>
            </p:nvSpPr>
            <p:spPr>
              <a:xfrm>
                <a:off x="1187624" y="3738961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95" name="Прямая со стрелкой 94"/>
              <p:cNvCxnSpPr/>
              <p:nvPr/>
            </p:nvCxnSpPr>
            <p:spPr>
              <a:xfrm flipH="1">
                <a:off x="899592" y="3825808"/>
                <a:ext cx="288034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93" name="TextBox 92"/>
            <p:cNvSpPr txBox="1"/>
            <p:nvPr/>
          </p:nvSpPr>
          <p:spPr>
            <a:xfrm>
              <a:off x="1148836" y="367191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–</a:t>
              </a:r>
            </a:p>
          </p:txBody>
        </p:sp>
      </p:grpSp>
      <p:grpSp>
        <p:nvGrpSpPr>
          <p:cNvPr id="96" name="Группа 95"/>
          <p:cNvGrpSpPr/>
          <p:nvPr/>
        </p:nvGrpSpPr>
        <p:grpSpPr>
          <a:xfrm>
            <a:off x="1766604" y="4405939"/>
            <a:ext cx="523678" cy="307777"/>
            <a:chOff x="899592" y="3671919"/>
            <a:chExt cx="523678" cy="307777"/>
          </a:xfrm>
        </p:grpSpPr>
        <p:grpSp>
          <p:nvGrpSpPr>
            <p:cNvPr id="97" name="Группа 96"/>
            <p:cNvGrpSpPr/>
            <p:nvPr/>
          </p:nvGrpSpPr>
          <p:grpSpPr>
            <a:xfrm>
              <a:off x="899592" y="3738961"/>
              <a:ext cx="473187" cy="185155"/>
              <a:chOff x="899592" y="3738961"/>
              <a:chExt cx="473187" cy="185155"/>
            </a:xfrm>
          </p:grpSpPr>
          <p:sp>
            <p:nvSpPr>
              <p:cNvPr id="99" name="Овал 98"/>
              <p:cNvSpPr/>
              <p:nvPr/>
            </p:nvSpPr>
            <p:spPr>
              <a:xfrm>
                <a:off x="1187624" y="3738961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00" name="Прямая со стрелкой 99"/>
              <p:cNvCxnSpPr/>
              <p:nvPr/>
            </p:nvCxnSpPr>
            <p:spPr>
              <a:xfrm flipH="1">
                <a:off x="899592" y="3825808"/>
                <a:ext cx="288034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98" name="TextBox 97"/>
            <p:cNvSpPr txBox="1"/>
            <p:nvPr/>
          </p:nvSpPr>
          <p:spPr>
            <a:xfrm>
              <a:off x="1148836" y="367191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–</a:t>
              </a: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3459083" y="4091877"/>
            <a:ext cx="497258" cy="307777"/>
            <a:chOff x="1410446" y="3298093"/>
            <a:chExt cx="497258" cy="307777"/>
          </a:xfrm>
        </p:grpSpPr>
        <p:grpSp>
          <p:nvGrpSpPr>
            <p:cNvPr id="102" name="Группа 101"/>
            <p:cNvGrpSpPr/>
            <p:nvPr/>
          </p:nvGrpSpPr>
          <p:grpSpPr>
            <a:xfrm>
              <a:off x="1455086" y="3363838"/>
              <a:ext cx="452618" cy="185155"/>
              <a:chOff x="1455086" y="3363838"/>
              <a:chExt cx="452618" cy="185155"/>
            </a:xfrm>
          </p:grpSpPr>
          <p:sp>
            <p:nvSpPr>
              <p:cNvPr id="104" name="Овал 103"/>
              <p:cNvSpPr/>
              <p:nvPr/>
            </p:nvSpPr>
            <p:spPr>
              <a:xfrm>
                <a:off x="1455086" y="3363838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05" name="Прямая со стрелкой 104"/>
              <p:cNvCxnSpPr>
                <a:stCxn id="104" idx="6"/>
              </p:cNvCxnSpPr>
              <p:nvPr/>
            </p:nvCxnSpPr>
            <p:spPr>
              <a:xfrm>
                <a:off x="1640241" y="3456416"/>
                <a:ext cx="267463" cy="0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03" name="TextBox 102"/>
            <p:cNvSpPr txBox="1"/>
            <p:nvPr/>
          </p:nvSpPr>
          <p:spPr>
            <a:xfrm>
              <a:off x="1410446" y="3298093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+</a:t>
              </a:r>
              <a:endParaRPr lang="ru-RU" sz="1400" dirty="0"/>
            </a:p>
          </p:txBody>
        </p:sp>
      </p:grpSp>
      <p:grpSp>
        <p:nvGrpSpPr>
          <p:cNvPr id="106" name="Группа 105"/>
          <p:cNvGrpSpPr/>
          <p:nvPr/>
        </p:nvGrpSpPr>
        <p:grpSpPr>
          <a:xfrm>
            <a:off x="3395166" y="3527524"/>
            <a:ext cx="523678" cy="307777"/>
            <a:chOff x="899592" y="3671919"/>
            <a:chExt cx="523678" cy="307777"/>
          </a:xfrm>
        </p:grpSpPr>
        <p:grpSp>
          <p:nvGrpSpPr>
            <p:cNvPr id="107" name="Группа 106"/>
            <p:cNvGrpSpPr/>
            <p:nvPr/>
          </p:nvGrpSpPr>
          <p:grpSpPr>
            <a:xfrm>
              <a:off x="899592" y="3738961"/>
              <a:ext cx="473187" cy="185155"/>
              <a:chOff x="899592" y="3738961"/>
              <a:chExt cx="473187" cy="185155"/>
            </a:xfrm>
          </p:grpSpPr>
          <p:sp>
            <p:nvSpPr>
              <p:cNvPr id="109" name="Овал 108"/>
              <p:cNvSpPr/>
              <p:nvPr/>
            </p:nvSpPr>
            <p:spPr>
              <a:xfrm>
                <a:off x="1187624" y="3738961"/>
                <a:ext cx="185155" cy="18515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10" name="Прямая со стрелкой 109"/>
              <p:cNvCxnSpPr/>
              <p:nvPr/>
            </p:nvCxnSpPr>
            <p:spPr>
              <a:xfrm flipH="1">
                <a:off x="899592" y="3825808"/>
                <a:ext cx="288034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08" name="TextBox 107"/>
            <p:cNvSpPr txBox="1"/>
            <p:nvPr/>
          </p:nvSpPr>
          <p:spPr>
            <a:xfrm>
              <a:off x="1148836" y="367191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–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962841" y="277231"/>
            <a:ext cx="352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N</a:t>
            </a:r>
            <a:endParaRPr lang="ru-RU" sz="2000" b="1" dirty="0"/>
          </a:p>
        </p:txBody>
      </p:sp>
      <p:sp>
        <p:nvSpPr>
          <p:cNvPr id="112" name="TextBox 111"/>
          <p:cNvSpPr txBox="1"/>
          <p:nvPr/>
        </p:nvSpPr>
        <p:spPr>
          <a:xfrm>
            <a:off x="2040762" y="2371695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02745" y="1696086"/>
            <a:ext cx="253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I</a:t>
            </a:r>
            <a:endParaRPr lang="ru-RU" sz="20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 rot="21254010">
                <a:off x="3200403" y="441030"/>
                <a:ext cx="405880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𝑭</m:t>
                          </m:r>
                        </m:e>
                      </m:acc>
                    </m:oMath>
                  </m:oMathPara>
                </a14:m>
                <a:endParaRPr lang="ru-RU" sz="2000" b="1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254010">
                <a:off x="3200403" y="441030"/>
                <a:ext cx="405880" cy="43749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единительная линия 14"/>
          <p:cNvCxnSpPr/>
          <p:nvPr/>
        </p:nvCxnSpPr>
        <p:spPr>
          <a:xfrm flipH="1">
            <a:off x="2290282" y="339725"/>
            <a:ext cx="12594" cy="9021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277033" y="1589599"/>
            <a:ext cx="0" cy="782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2960432" y="1512158"/>
            <a:ext cx="1157502" cy="1839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2600647" y="358709"/>
            <a:ext cx="789850" cy="45108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2646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60494E-6 L -0.0658 -0.00988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-494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-0.01111 L -1.38889E-6 1.23457E-6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6" y="55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59 0.00432 L -0.04028 0.00865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3" y="216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82716E-6 L -0.14341 0.01851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70" y="926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1975 L -0.14896 0.00555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83" y="-71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5679E-6 L -0.24983 0.02037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1019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5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46914E-6 L -0.11476 -0.0358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7" y="-179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9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82716E-6 L 0.21684 -0.0145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-741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0.15608 0.02994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95" y="1481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46914E-6 L 0.16007 0.00031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3" y="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18 -0.00926 L 0.10104 -0.01019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4" y="-6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35802E-6 L 0.07552 0.0284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7" y="1420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45679E-6 L 0.06355 -0.01111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" y="-556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58025E-6 L 0.0158 0.0142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 animBg="1"/>
      <p:bldP spid="9" grpId="0"/>
      <p:bldP spid="112" grpId="0"/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99652">
                        <a14:foregroundMark x1="8014" y1="18182" x2="8014" y2="18182"/>
                        <a14:foregroundMark x1="10105" y1="12810" x2="10105" y2="12810"/>
                        <a14:foregroundMark x1="47038" y1="7851" x2="47038" y2="7851"/>
                        <a14:foregroundMark x1="47735" y1="4959" x2="47735" y2="4959"/>
                        <a14:foregroundMark x1="92683" y1="34711" x2="92683" y2="34711"/>
                        <a14:foregroundMark x1="95470" y1="35124" x2="95470" y2="35124"/>
                        <a14:foregroundMark x1="95470" y1="31405" x2="95470" y2="31405"/>
                        <a14:backgroundMark x1="31010" y1="50000" x2="31010" y2="50000"/>
                        <a14:backgroundMark x1="29965" y1="44628" x2="29965" y2="4462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145" y="99070"/>
            <a:ext cx="2964571" cy="24997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22729" y="1131590"/>
            <a:ext cx="379003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если левую руку расположить так, чтобы линии магнитного </a:t>
            </a:r>
            <a:r>
              <a:rPr lang="ru-RU" sz="2000" dirty="0" smtClean="0"/>
              <a:t>по</a:t>
            </a:r>
            <a:r>
              <a:rPr lang="en-US" sz="2000" dirty="0" smtClean="0"/>
              <a:t>-</a:t>
            </a:r>
            <a:r>
              <a:rPr lang="ru-RU" sz="2000" dirty="0" smtClean="0"/>
              <a:t>ля </a:t>
            </a:r>
            <a:r>
              <a:rPr lang="ru-RU" sz="2000" dirty="0"/>
              <a:t>входили в ладонь </a:t>
            </a:r>
            <a:r>
              <a:rPr lang="ru-RU" sz="2000" dirty="0" err="1" smtClean="0"/>
              <a:t>перпенди</a:t>
            </a:r>
            <a:r>
              <a:rPr lang="en-US" sz="2000" dirty="0" smtClean="0"/>
              <a:t>-</a:t>
            </a:r>
            <a:r>
              <a:rPr lang="ru-RU" sz="2000" dirty="0" err="1" smtClean="0"/>
              <a:t>кулярно</a:t>
            </a:r>
            <a:r>
              <a:rPr lang="ru-RU" sz="2000" dirty="0" smtClean="0"/>
              <a:t> </a:t>
            </a:r>
            <a:r>
              <a:rPr lang="ru-RU" sz="2000" dirty="0"/>
              <a:t>к ней, а четыре пальца были направлены по движению положительно заряженной </a:t>
            </a:r>
            <a:r>
              <a:rPr lang="ru-RU" sz="2000" dirty="0" smtClean="0"/>
              <a:t>час</a:t>
            </a:r>
            <a:r>
              <a:rPr lang="en-US" sz="2000" dirty="0" smtClean="0"/>
              <a:t>-</a:t>
            </a:r>
            <a:r>
              <a:rPr lang="ru-RU" sz="2000" dirty="0" err="1" smtClean="0"/>
              <a:t>тицы</a:t>
            </a:r>
            <a:r>
              <a:rPr lang="ru-RU" sz="2000" dirty="0" smtClean="0"/>
              <a:t> </a:t>
            </a:r>
            <a:r>
              <a:rPr lang="ru-RU" sz="2000" dirty="0"/>
              <a:t>(или против движения </a:t>
            </a:r>
            <a:r>
              <a:rPr lang="ru-RU" sz="2000" dirty="0" smtClean="0"/>
              <a:t>от</a:t>
            </a:r>
            <a:r>
              <a:rPr lang="en-US" sz="2000" dirty="0" smtClean="0"/>
              <a:t>-</a:t>
            </a:r>
            <a:r>
              <a:rPr lang="ru-RU" sz="2000" dirty="0" err="1" smtClean="0"/>
              <a:t>рицательно</a:t>
            </a:r>
            <a:r>
              <a:rPr lang="ru-RU" sz="2000" dirty="0" smtClean="0"/>
              <a:t> </a:t>
            </a:r>
            <a:r>
              <a:rPr lang="ru-RU" sz="2000" dirty="0"/>
              <a:t>заряженной), то </a:t>
            </a:r>
            <a:r>
              <a:rPr lang="ru-RU" sz="2000" dirty="0" smtClean="0"/>
              <a:t>от</a:t>
            </a:r>
            <a:r>
              <a:rPr lang="en-US" sz="2000" dirty="0" smtClean="0"/>
              <a:t>-</a:t>
            </a:r>
            <a:r>
              <a:rPr lang="ru-RU" sz="2000" dirty="0" err="1" smtClean="0"/>
              <a:t>ставленный</a:t>
            </a:r>
            <a:r>
              <a:rPr lang="ru-RU" sz="2000" dirty="0" smtClean="0"/>
              <a:t> </a:t>
            </a:r>
            <a:r>
              <a:rPr lang="ru-RU" sz="2000" dirty="0"/>
              <a:t>на 90° большой </a:t>
            </a:r>
            <a:r>
              <a:rPr lang="ru-RU" sz="2000" dirty="0" smtClean="0"/>
              <a:t>па</a:t>
            </a:r>
            <a:r>
              <a:rPr lang="en-US" sz="2000" dirty="0" smtClean="0"/>
              <a:t>-</a:t>
            </a:r>
            <a:r>
              <a:rPr lang="ru-RU" sz="2000" dirty="0" err="1" smtClean="0"/>
              <a:t>лец</a:t>
            </a:r>
            <a:r>
              <a:rPr lang="ru-RU" sz="2000" dirty="0" smtClean="0"/>
              <a:t> </a:t>
            </a:r>
            <a:r>
              <a:rPr lang="ru-RU" sz="2000" dirty="0"/>
              <a:t>покажет направление </a:t>
            </a:r>
            <a:r>
              <a:rPr lang="ru-RU" sz="2000" dirty="0" err="1" smtClean="0"/>
              <a:t>дей</a:t>
            </a:r>
            <a:r>
              <a:rPr lang="en-US" sz="2000" dirty="0" smtClean="0"/>
              <a:t>-</a:t>
            </a:r>
            <a:r>
              <a:rPr lang="ru-RU" sz="2000" dirty="0" err="1" smtClean="0"/>
              <a:t>ствующей</a:t>
            </a:r>
            <a:r>
              <a:rPr lang="ru-RU" sz="2000" dirty="0" smtClean="0"/>
              <a:t> </a:t>
            </a:r>
            <a:r>
              <a:rPr lang="ru-RU" sz="2000" dirty="0"/>
              <a:t>на частицу силы.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22729" y="200534"/>
            <a:ext cx="38166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Правило </a:t>
            </a:r>
            <a:r>
              <a:rPr lang="ru-RU" sz="2000" dirty="0">
                <a:solidFill>
                  <a:srgbClr val="C00000"/>
                </a:solidFill>
              </a:rPr>
              <a:t>левой </a:t>
            </a:r>
            <a:r>
              <a:rPr lang="ru-RU" sz="2000" dirty="0" smtClean="0">
                <a:solidFill>
                  <a:srgbClr val="C00000"/>
                </a:solidFill>
              </a:rPr>
              <a:t>руки для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отдельно взятой  движущейся частицы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952" y="2508997"/>
            <a:ext cx="2977952" cy="251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916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932039" y="317360"/>
            <a:ext cx="38037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Правило </a:t>
            </a:r>
            <a:r>
              <a:rPr lang="ru-RU" sz="2800" dirty="0">
                <a:solidFill>
                  <a:srgbClr val="C00000"/>
                </a:solidFill>
              </a:rPr>
              <a:t>левой </a:t>
            </a:r>
            <a:r>
              <a:rPr lang="ru-RU" sz="2800" dirty="0" smtClean="0">
                <a:solidFill>
                  <a:srgbClr val="C00000"/>
                </a:solidFill>
              </a:rPr>
              <a:t>руки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32039" y="771550"/>
            <a:ext cx="38037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если левую руку </a:t>
            </a:r>
            <a:r>
              <a:rPr lang="ru-RU" sz="2400" dirty="0" err="1" smtClean="0"/>
              <a:t>располо</a:t>
            </a:r>
            <a:r>
              <a:rPr lang="en-US" sz="2400" dirty="0" smtClean="0"/>
              <a:t>-</a:t>
            </a:r>
            <a:r>
              <a:rPr lang="ru-RU" sz="2400" dirty="0" smtClean="0"/>
              <a:t>жить </a:t>
            </a:r>
            <a:r>
              <a:rPr lang="ru-RU" sz="2400" dirty="0"/>
              <a:t>так, чтобы линии </a:t>
            </a:r>
            <a:r>
              <a:rPr lang="ru-RU" sz="2400" dirty="0" smtClean="0"/>
              <a:t>маг</a:t>
            </a:r>
            <a:r>
              <a:rPr lang="en-US" sz="2400" dirty="0" smtClean="0"/>
              <a:t>-</a:t>
            </a:r>
            <a:r>
              <a:rPr lang="ru-RU" sz="2400" dirty="0" err="1" smtClean="0"/>
              <a:t>нитного</a:t>
            </a:r>
            <a:r>
              <a:rPr lang="ru-RU" sz="2400" dirty="0" smtClean="0"/>
              <a:t> </a:t>
            </a:r>
            <a:r>
              <a:rPr lang="ru-RU" sz="2400" dirty="0"/>
              <a:t>поля входили в </a:t>
            </a:r>
            <a:r>
              <a:rPr lang="ru-RU" sz="2400" dirty="0" smtClean="0"/>
              <a:t>ла</a:t>
            </a:r>
            <a:r>
              <a:rPr lang="en-US" sz="2400" dirty="0" smtClean="0"/>
              <a:t>-</a:t>
            </a:r>
            <a:r>
              <a:rPr lang="ru-RU" sz="2400" dirty="0" err="1" smtClean="0"/>
              <a:t>донь</a:t>
            </a:r>
            <a:r>
              <a:rPr lang="ru-RU" sz="2400" dirty="0" smtClean="0"/>
              <a:t> </a:t>
            </a:r>
            <a:r>
              <a:rPr lang="ru-RU" sz="2400" dirty="0"/>
              <a:t>перпендикулярно к ней, а четыре вытянутых пальца были направлены по току, то отставленный на 90° большой палец </a:t>
            </a:r>
            <a:r>
              <a:rPr lang="ru-RU" sz="2400" dirty="0" smtClean="0"/>
              <a:t>пока</a:t>
            </a:r>
            <a:r>
              <a:rPr lang="en-US" sz="2400" dirty="0" smtClean="0"/>
              <a:t>-</a:t>
            </a:r>
            <a:r>
              <a:rPr lang="ru-RU" sz="2400" dirty="0" err="1" smtClean="0"/>
              <a:t>жет</a:t>
            </a:r>
            <a:r>
              <a:rPr lang="ru-RU" sz="2400" dirty="0" smtClean="0"/>
              <a:t> </a:t>
            </a:r>
            <a:r>
              <a:rPr lang="ru-RU" sz="2400" dirty="0"/>
              <a:t>направление </a:t>
            </a:r>
            <a:r>
              <a:rPr lang="ru-RU" sz="2400" dirty="0" smtClean="0"/>
              <a:t>действу</a:t>
            </a:r>
            <a:r>
              <a:rPr lang="en-US" sz="2400" dirty="0" smtClean="0"/>
              <a:t>-</a:t>
            </a:r>
            <a:r>
              <a:rPr lang="ru-RU" sz="2400" dirty="0" err="1" smtClean="0"/>
              <a:t>ющей</a:t>
            </a:r>
            <a:r>
              <a:rPr lang="ru-RU" sz="2400" dirty="0" smtClean="0"/>
              <a:t> </a:t>
            </a:r>
            <a:r>
              <a:rPr lang="ru-RU" sz="2400" dirty="0"/>
              <a:t>на проводник силы.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376933" y="556285"/>
            <a:ext cx="4060936" cy="3938448"/>
            <a:chOff x="376933" y="556285"/>
            <a:chExt cx="4060936" cy="3938448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76933" y="556285"/>
              <a:ext cx="4060936" cy="3938448"/>
            </a:xfrm>
            <a:prstGeom prst="rect">
              <a:avLst/>
            </a:prstGeom>
          </p:spPr>
        </p:pic>
        <p:cxnSp>
          <p:nvCxnSpPr>
            <p:cNvPr id="4" name="Прямая со стрелкой 3"/>
            <p:cNvCxnSpPr/>
            <p:nvPr/>
          </p:nvCxnSpPr>
          <p:spPr>
            <a:xfrm>
              <a:off x="2123728" y="3317912"/>
              <a:ext cx="0" cy="54998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>
              <a:off x="2627784" y="3317912"/>
              <a:ext cx="0" cy="54998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>
              <a:off x="2915816" y="3340875"/>
              <a:ext cx="0" cy="52701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>
              <a:off x="3203848" y="3363838"/>
              <a:ext cx="0" cy="52701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>
              <a:off x="2397709" y="3291830"/>
              <a:ext cx="0" cy="57606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566650" y="1103061"/>
              <a:ext cx="3866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N</a:t>
              </a:r>
              <a:endParaRPr lang="ru-RU" sz="24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75656" y="3867894"/>
              <a:ext cx="3305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S</a:t>
              </a:r>
              <a:endParaRPr lang="ru-RU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90034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0b7208d95164586fde41c61967875c438f69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281</Words>
  <Application>Microsoft Office PowerPoint</Application>
  <PresentationFormat>Экран (16:9)</PresentationFormat>
  <Paragraphs>36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50</cp:revision>
  <dcterms:created xsi:type="dcterms:W3CDTF">2013-12-17T07:03:49Z</dcterms:created>
  <dcterms:modified xsi:type="dcterms:W3CDTF">2016-09-27T17:42:13Z</dcterms:modified>
</cp:coreProperties>
</file>